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52" r:id="rId1"/>
  </p:sldMasterIdLst>
  <p:notesMasterIdLst>
    <p:notesMasterId r:id="rId20"/>
  </p:notesMasterIdLst>
  <p:sldIdLst>
    <p:sldId id="314" r:id="rId2"/>
    <p:sldId id="348" r:id="rId3"/>
    <p:sldId id="350" r:id="rId4"/>
    <p:sldId id="299" r:id="rId5"/>
    <p:sldId id="351" r:id="rId6"/>
    <p:sldId id="349" r:id="rId7"/>
    <p:sldId id="339" r:id="rId8"/>
    <p:sldId id="341" r:id="rId9"/>
    <p:sldId id="357" r:id="rId10"/>
    <p:sldId id="342" r:id="rId11"/>
    <p:sldId id="353" r:id="rId12"/>
    <p:sldId id="354" r:id="rId13"/>
    <p:sldId id="352" r:id="rId14"/>
    <p:sldId id="302" r:id="rId15"/>
    <p:sldId id="347" r:id="rId16"/>
    <p:sldId id="358" r:id="rId17"/>
    <p:sldId id="359" r:id="rId18"/>
    <p:sldId id="312" r:id="rId19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00"/>
    <a:srgbClr val="990033"/>
    <a:srgbClr val="660033"/>
    <a:srgbClr val="CC6600"/>
    <a:srgbClr val="CC0066"/>
    <a:srgbClr val="FF5353"/>
    <a:srgbClr val="CC3399"/>
    <a:srgbClr val="892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94466" autoAdjust="0"/>
  </p:normalViewPr>
  <p:slideViewPr>
    <p:cSldViewPr>
      <p:cViewPr varScale="1">
        <p:scale>
          <a:sx n="65" d="100"/>
          <a:sy n="65" d="100"/>
        </p:scale>
        <p:origin x="14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6765C31-02B5-4802-A8F5-60448DDA3F97}" type="datetimeFigureOut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6A3DD76-6FBC-45AB-A16D-2C5D770E2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084555-0684-49FA-AC79-FCD58A95CCB1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21D45-D72D-4D45-BA87-8FFCAA19C0C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21D45-D72D-4D45-BA87-8FFCAA19C0C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738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21D45-D72D-4D45-BA87-8FFCAA19C0C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613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49F10-8BAE-4EB9-9D57-0BAD231920EA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9E2DE-31FD-416E-B6F4-29472CBE4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8A386-2C84-4350-9CB3-5BFF6366A8F9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D0A19-A18A-4E66-932E-4EC6DB98B2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FABB2-08ED-4BCC-B493-AE68684F51B9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43AC3-91BC-47A4-BB88-53C654FC1F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B203E-1089-48E0-AF2A-3386C87047E1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0EB97-EC45-477B-9BD2-F1915E309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695C0-0FC9-4901-AE7E-482953F02E3C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1A731-1819-42AD-838F-A381A236D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EC39D-0637-402F-9F81-C6046EF7A980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08053-D46D-431A-AE67-6B41638C5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F274-1F77-4A82-9888-AC891134FE9A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A227-EC33-4BDC-8348-F359CBE084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8307B-2D62-4645-ACC0-AE3EEFCAF97B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B7DBF-2EFD-4700-B07F-B28AB515A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960B8-289F-46ED-AA82-2637CD767322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DB89E-D881-449D-98B3-36C26E8F2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86038-FF71-4B4A-814E-30CB85C987C8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1BC28-25B8-449C-B0E8-36443C8DE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3C8EE-82F1-4107-B856-E4138F5A3928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70928-1C47-4D28-9742-52BD13D84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EC99CB-0FE7-40BF-A958-7F885D9A606F}" type="datetime1">
              <a:rPr lang="ru-RU"/>
              <a:pPr>
                <a:defRPr/>
              </a:pPr>
              <a:t>30.12.2023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1F61AC-EED5-4946-8FB8-F6CD4F6DA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2" r:id="rId10"/>
    <p:sldLayoutId id="214748466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dou3serdobsk2017@yandex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205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89841-716D-4C97-A092-27A1262916CB}" type="slidenum">
              <a:rPr lang="ru-RU"/>
              <a:pPr>
                <a:defRPr/>
              </a:pPr>
              <a:t>1</a:t>
            </a:fld>
            <a:endParaRPr lang="ru-RU"/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035" y="0"/>
            <a:ext cx="9167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79388" y="188913"/>
            <a:ext cx="88571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униципальное дошкольное образовательное учреждение детский сад комбинированного вида №3 г. Сердобска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КРАТКАЯ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ПРЕЗЕНТАЦИЯ </a:t>
            </a:r>
          </a:p>
          <a:p>
            <a:pPr algn="ctr">
              <a:defRPr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ОБРАЗОВАТЕЛЬНОЙ ПРОГРАММЫ  ДОШКОЛЬНОГО ОБРАЗОВАНИЯ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МДОУ ДЕТСКОГО САДА №3 Г.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ЕРДОБСКА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000"/>
            <a:ext cx="9168565" cy="68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91141" y="2504201"/>
            <a:ext cx="47525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 pitchFamily="18" charset="0"/>
                <a:cs typeface="Arial" pitchFamily="34" charset="0"/>
              </a:rPr>
              <a:t>                     </a:t>
            </a:r>
            <a:endParaRPr kumimoji="0" lang="ru-RU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285728"/>
            <a:ext cx="57116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 содержит: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1239836"/>
            <a:ext cx="68905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условия, обеспечивающие развитие ребенка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организация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развивающей предметно-пространственной среды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Программы образования, обеспеченность методическими материалами и средствами обучения 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Кадровые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условия реализации Программы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Финансовые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условия реализации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представлены режим и распорядок дня во всех возрастных группах, календарный план воспитательной работы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организационного раздела, формируемая участниками образовательных отношений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10140"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000"/>
            <a:ext cx="9168565" cy="68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91141" y="2504201"/>
            <a:ext cx="47525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 pitchFamily="18" charset="0"/>
                <a:cs typeface="Arial" pitchFamily="34" charset="0"/>
              </a:rPr>
              <a:t>                     </a:t>
            </a:r>
            <a:endParaRPr kumimoji="0" lang="ru-RU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332656"/>
            <a:ext cx="6750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ctr">
              <a:lnSpc>
                <a:spcPct val="120000"/>
              </a:lnSpc>
              <a:spcAft>
                <a:spcPts val="0"/>
              </a:spcAft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образовательной деятельности в ДОУ включает в себя обязательную часть и  часть, формируемую участниками образовательных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отношений.</a:t>
            </a:r>
          </a:p>
          <a:p>
            <a:pPr indent="288290" algn="just">
              <a:lnSpc>
                <a:spcPct val="120000"/>
              </a:lnSpc>
              <a:spcAft>
                <a:spcPts val="0"/>
              </a:spcAft>
            </a:pP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отражает комплексность подхода, обеспечивая развитие детей во всех пяти образовательных областях и составляет не менее 60% от общего объема образовательной программы. </a:t>
            </a:r>
          </a:p>
          <a:p>
            <a:pPr indent="288290" algn="just">
              <a:lnSpc>
                <a:spcPct val="120000"/>
              </a:lnSpc>
              <a:spcAft>
                <a:spcPts val="0"/>
              </a:spcAft>
            </a:pP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288290" algn="just">
              <a:lnSpc>
                <a:spcPct val="120000"/>
              </a:lnSpc>
              <a:spcAft>
                <a:spcPts val="0"/>
              </a:spcAft>
            </a:pPr>
            <a:endParaRPr lang="ru-RU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624165"/>
      </p:ext>
    </p:extLst>
  </p:cSld>
  <p:clrMapOvr>
    <a:masterClrMapping/>
  </p:clrMapOvr>
  <p:transition spd="med" advTm="10140"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000"/>
            <a:ext cx="9168565" cy="68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91141" y="2504201"/>
            <a:ext cx="47525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 pitchFamily="18" charset="0"/>
                <a:cs typeface="Arial" pitchFamily="34" charset="0"/>
              </a:rPr>
              <a:t>                     </a:t>
            </a:r>
            <a:endParaRPr kumimoji="0" lang="ru-RU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332656"/>
            <a:ext cx="6750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just">
              <a:lnSpc>
                <a:spcPct val="120000"/>
              </a:lnSpc>
              <a:spcAft>
                <a:spcPts val="0"/>
              </a:spcAft>
            </a:pP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288290" algn="just">
              <a:lnSpc>
                <a:spcPct val="120000"/>
              </a:lnSpc>
              <a:spcAft>
                <a:spcPts val="0"/>
              </a:spcAft>
            </a:pPr>
            <a:endParaRPr lang="ru-RU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548680"/>
            <a:ext cx="6750496" cy="596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ctr">
              <a:lnSpc>
                <a:spcPct val="120000"/>
              </a:lnSpc>
              <a:spcAft>
                <a:spcPts val="0"/>
              </a:spcAft>
            </a:pP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Часть, формируемая участниками образовательных отношений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отражает наличие приоритетного направления: художественно-эстетическое, социально-коммуникативное, речевое. Она представлена следующими парциальными программами:</a:t>
            </a:r>
          </a:p>
          <a:p>
            <a:pPr indent="288290" algn="just">
              <a:lnSpc>
                <a:spcPct val="12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Приобщение детей дошкольного возраста к художественной литературе (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Купецкова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Е. Ф., Петроченко Н.В.).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lnSpc>
                <a:spcPct val="120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-Л.В. Коломийченко «Дорогою добра. Концепция и программа социально-коммуникативного развития и социального воспитания дошкольников»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lnSpc>
                <a:spcPct val="120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художественного воспитания, обучения и развития «Цветные ладошки» (И.А. Лыкова)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lnSpc>
                <a:spcPct val="12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Непрерывная образовательная деятельность по формированию элементарных математических представлений у дошкольников» Е.Ф.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Купецковой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lnSpc>
                <a:spcPct val="12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-Парциальная образовательная программа для дошкольных образовательных организаций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Семьеведение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 (Е. Ф.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Купецкова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368463"/>
      </p:ext>
    </p:extLst>
  </p:cSld>
  <p:clrMapOvr>
    <a:masterClrMapping/>
  </p:clrMapOvr>
  <p:transition spd="med" advTm="10140"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0" y="17132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475" y="333375"/>
            <a:ext cx="8442325" cy="1800225"/>
          </a:xfrm>
        </p:spPr>
        <p:txBody>
          <a:bodyPr rtlCol="0">
            <a:normAutofit fontScale="90000"/>
          </a:bodyPr>
          <a:lstStyle/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/>
              <a:t> 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 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1187449" y="115888"/>
            <a:ext cx="7932718" cy="6646862"/>
          </a:xfrm>
        </p:spPr>
        <p:txBody>
          <a:bodyPr rtlCol="0">
            <a:normAutofit fontScale="85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0" indent="0" algn="ctr">
              <a:buNone/>
            </a:pPr>
            <a:r>
              <a:rPr lang="ru-RU" sz="3800" b="1" dirty="0" smtClean="0">
                <a:solidFill>
                  <a:srgbClr val="D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3800" b="1" dirty="0">
                <a:solidFill>
                  <a:srgbClr val="D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в ДОУ включает</a:t>
            </a:r>
            <a:r>
              <a:rPr lang="ru-RU" sz="5100" b="1" dirty="0">
                <a:solidFill>
                  <a:srgbClr val="D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деятельность, осуществляемую в процессе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различных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 детской деятельности;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деятельность, осуществляемую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ходе режимных моментов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самостоятельную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детей;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семьями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программы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(п.24.1. ФОП ДО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D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solidFill>
                  <a:srgbClr val="D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культурным</a:t>
            </a:r>
            <a:r>
              <a:rPr lang="ru-RU" b="1" dirty="0">
                <a:solidFill>
                  <a:srgbClr val="D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практикам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игровую, продуктивную, познавательно-исследовательскую, коммуникативную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практики, чтение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художественной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 (п.24.19. ФОП ДО)</a:t>
            </a: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CB9F4-00E6-404C-BB7E-5A1665631238}" type="slidenum">
              <a:rPr lang="ru-RU"/>
              <a:pPr>
                <a:defRPr/>
              </a:pPr>
              <a:t>13</a:t>
            </a:fld>
            <a:endParaRPr lang="ru-RU"/>
          </a:p>
        </p:txBody>
      </p:sp>
      <p:pic>
        <p:nvPicPr>
          <p:cNvPr id="3077" name="Рисунок 7" descr="MCj0428261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8195" y="115889"/>
            <a:ext cx="1258546" cy="1728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" descr="Персональный сайт - Родителям о ФГТ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5586411"/>
            <a:ext cx="150016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7431650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258888" y="115888"/>
            <a:ext cx="7046912" cy="5762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ОБРАЗОВАТЕЛЬНЫЕ ОБЛАСТИ, обеспечивающие разностороннее развитие личности: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Рисунок 6" descr="C:\Documents and Settings\user\Рабочий стол\Фото\прически\penci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15888"/>
            <a:ext cx="7207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Рисунок 6" descr="C:\Documents and Settings\user\Рабочий стол\Фото\прически\penci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4463" y="5557838"/>
            <a:ext cx="763587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Блок-схема: альтернативный процесс 9"/>
          <p:cNvSpPr/>
          <p:nvPr/>
        </p:nvSpPr>
        <p:spPr>
          <a:xfrm>
            <a:off x="3138997" y="4964854"/>
            <a:ext cx="2441115" cy="1721195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46741" y="3736327"/>
            <a:ext cx="2645515" cy="1743441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5764826" y="3582355"/>
            <a:ext cx="2539280" cy="1786572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955047" y="1628800"/>
            <a:ext cx="2464825" cy="1707254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5220072" y="1628800"/>
            <a:ext cx="2520280" cy="1748326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-914369" y="0"/>
            <a:ext cx="10058369" cy="7072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53634-1929-41F8-B127-27E455CBD0AC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810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Взаимодействие педагогического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коллектива с  семьями дошкольников: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714488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8892480" cy="4525963"/>
          </a:xfrm>
        </p:spPr>
        <p:txBody>
          <a:bodyPr/>
          <a:lstStyle/>
          <a:p>
            <a:pPr marL="46037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педагогического коллектива ДОУ с семьями обучающихся дошкольного возраста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6037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младенческого, раннего и дошкольного возрастов;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ДОУ и семьи; -повышение воспитательного потенциала семьи.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5" descr="C:\Documents and Settings\user\Рабочий стол\Фото\прически\0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852543" y="116633"/>
            <a:ext cx="1752135" cy="159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-914369" y="0"/>
            <a:ext cx="10058369" cy="7072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53634-1929-41F8-B127-27E455CBD0AC}" type="slidenum">
              <a:rPr lang="ru-RU"/>
              <a:pPr>
                <a:defRPr/>
              </a:pPr>
              <a:t>16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810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Взаимодействие педагогического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коллектива с  семьями дошкольников: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714488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323528" y="1509691"/>
            <a:ext cx="8406106" cy="5679255"/>
          </a:xfrm>
        </p:spPr>
        <p:txBody>
          <a:bodyPr/>
          <a:lstStyle/>
          <a:p>
            <a:pPr marL="46037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marL="46037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1)информирование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 и общественности относительно целей ДО,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ДОУ; 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6037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способствование развитию ответственного и осознанного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базовой основы благополучия семьи; 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построение взаимодействия в форме сотрудничества и установления партнёрских отношений с родителями (законными представителями) детей младенческого, раннего и дошкольного возраста для решения образовательных задач; 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вовлечение родителей (законных представителей) в образовательный процесс.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5" descr="C:\Documents and Settings\user\Рабочий стол\Фото\прически\0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852543" y="116633"/>
            <a:ext cx="1752135" cy="159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019780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-914369" y="0"/>
            <a:ext cx="10058369" cy="7072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714488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107504" y="692697"/>
            <a:ext cx="8622130" cy="6496250"/>
          </a:xfrm>
        </p:spPr>
        <p:txBody>
          <a:bodyPr/>
          <a:lstStyle/>
          <a:p>
            <a:pPr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</a:t>
            </a: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образовательную деятельность по следующим </a:t>
            </a:r>
            <a:r>
              <a:rPr lang="ru-RU" alt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адресам:</a:t>
            </a:r>
            <a:endParaRPr lang="en-US" altLang="ru-RU" sz="24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ru-RU" sz="24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2000" dirty="0" smtClean="0">
                <a:latin typeface="Georgia" panose="02040502050405020303" pitchFamily="18" charset="0"/>
              </a:rPr>
              <a:t>44289</a:t>
            </a:r>
            <a:r>
              <a:rPr lang="en-US" altLang="ru-RU" sz="2000" dirty="0" smtClean="0">
                <a:latin typeface="Georgia" panose="02040502050405020303" pitchFamily="18" charset="0"/>
              </a:rPr>
              <a:t>5</a:t>
            </a:r>
            <a:r>
              <a:rPr lang="ru-RU" altLang="ru-RU" sz="2000" dirty="0" smtClean="0">
                <a:latin typeface="Georgia" panose="02040502050405020303" pitchFamily="18" charset="0"/>
              </a:rPr>
              <a:t> Пензенская </a:t>
            </a:r>
            <a:r>
              <a:rPr lang="ru-RU" altLang="ru-RU" sz="2000" dirty="0">
                <a:latin typeface="Georgia" panose="02040502050405020303" pitchFamily="18" charset="0"/>
              </a:rPr>
              <a:t>область, город Сердобск, </a:t>
            </a:r>
            <a:r>
              <a:rPr lang="ru-RU" altLang="ru-RU" sz="2000" dirty="0" smtClean="0">
                <a:latin typeface="Georgia" panose="02040502050405020303" pitchFamily="18" charset="0"/>
              </a:rPr>
              <a:t>ул.Первомайская,20</a:t>
            </a:r>
            <a:endParaRPr lang="ru-RU" altLang="ru-RU" sz="2000" dirty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ru-RU" sz="2000" b="1" dirty="0" smtClean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Georgia" panose="02040502050405020303" pitchFamily="18" charset="0"/>
              </a:rPr>
              <a:t>Юридический </a:t>
            </a:r>
            <a:r>
              <a:rPr lang="ru-RU" altLang="ru-RU" sz="2000" b="1" dirty="0">
                <a:latin typeface="Georgia" panose="02040502050405020303" pitchFamily="18" charset="0"/>
              </a:rPr>
              <a:t>адрес </a:t>
            </a:r>
            <a:endParaRPr lang="en-US" altLang="ru-RU" sz="2000" dirty="0" smtClean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2000" dirty="0" smtClean="0">
                <a:latin typeface="Georgia" panose="02040502050405020303" pitchFamily="18" charset="0"/>
              </a:rPr>
              <a:t> 44</a:t>
            </a:r>
            <a:r>
              <a:rPr lang="en-US" altLang="ru-RU" sz="2000" dirty="0" smtClean="0">
                <a:latin typeface="Georgia" panose="02040502050405020303" pitchFamily="18" charset="0"/>
              </a:rPr>
              <a:t>28</a:t>
            </a:r>
            <a:r>
              <a:rPr lang="ru-RU" altLang="ru-RU" sz="2000" dirty="0" smtClean="0">
                <a:latin typeface="Georgia" panose="02040502050405020303" pitchFamily="18" charset="0"/>
              </a:rPr>
              <a:t>9</a:t>
            </a:r>
            <a:r>
              <a:rPr lang="en-US" altLang="ru-RU" sz="2000" dirty="0" smtClean="0">
                <a:latin typeface="Georgia" panose="02040502050405020303" pitchFamily="18" charset="0"/>
              </a:rPr>
              <a:t>5</a:t>
            </a:r>
            <a:r>
              <a:rPr lang="ru-RU" altLang="ru-RU" sz="2000" dirty="0" smtClean="0">
                <a:latin typeface="Georgia" panose="02040502050405020303" pitchFamily="18" charset="0"/>
              </a:rPr>
              <a:t> </a:t>
            </a:r>
            <a:r>
              <a:rPr lang="ru-RU" altLang="ru-RU" sz="2000" dirty="0">
                <a:latin typeface="Georgia" panose="02040502050405020303" pitchFamily="18" charset="0"/>
              </a:rPr>
              <a:t>Пензенская область, город Сердобск, </a:t>
            </a:r>
            <a:r>
              <a:rPr lang="ru-RU" altLang="ru-RU" sz="2000" dirty="0" smtClean="0">
                <a:latin typeface="Georgia" panose="02040502050405020303" pitchFamily="18" charset="0"/>
              </a:rPr>
              <a:t>ул. Первомайская,20</a:t>
            </a:r>
            <a:endParaRPr lang="ru-RU" altLang="ru-RU" sz="2000" b="1" dirty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ru-RU" sz="2000" b="1" dirty="0" smtClean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Georgia" panose="02040502050405020303" pitchFamily="18" charset="0"/>
              </a:rPr>
              <a:t>Телефон </a:t>
            </a:r>
            <a:r>
              <a:rPr lang="ru-RU" altLang="ru-RU" sz="2000" dirty="0">
                <a:latin typeface="Georgia" panose="02040502050405020303" pitchFamily="18" charset="0"/>
              </a:rPr>
              <a:t>- 8(841 67) </a:t>
            </a:r>
            <a:r>
              <a:rPr lang="ru-RU" altLang="ru-RU" sz="2000" dirty="0" smtClean="0">
                <a:latin typeface="Georgia" panose="02040502050405020303" pitchFamily="18" charset="0"/>
              </a:rPr>
              <a:t>2-01-90</a:t>
            </a:r>
            <a:endParaRPr lang="ru-RU" altLang="ru-RU" sz="2000" b="1" dirty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ru-RU" sz="2000" b="1" dirty="0" smtClean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Georgia" panose="02040502050405020303" pitchFamily="18" charset="0"/>
              </a:rPr>
              <a:t>Электронный </a:t>
            </a:r>
            <a:r>
              <a:rPr lang="ru-RU" altLang="ru-RU" sz="2000" b="1" dirty="0">
                <a:latin typeface="Georgia" panose="02040502050405020303" pitchFamily="18" charset="0"/>
              </a:rPr>
              <a:t>адрес ДОУ </a:t>
            </a:r>
            <a:r>
              <a:rPr lang="ru-RU" altLang="ru-RU" sz="2000" dirty="0">
                <a:latin typeface="Georgia" panose="02040502050405020303" pitchFamily="18" charset="0"/>
              </a:rPr>
              <a:t>(e-</a:t>
            </a:r>
            <a:r>
              <a:rPr lang="ru-RU" altLang="ru-RU" sz="2000" dirty="0" err="1">
                <a:latin typeface="Georgia" panose="02040502050405020303" pitchFamily="18" charset="0"/>
              </a:rPr>
              <a:t>mail</a:t>
            </a:r>
            <a:r>
              <a:rPr lang="ru-RU" altLang="ru-RU" sz="2000" dirty="0">
                <a:latin typeface="Georgia" panose="02040502050405020303" pitchFamily="18" charset="0"/>
              </a:rPr>
              <a:t>):                                           </a:t>
            </a:r>
            <a:endParaRPr lang="ru-RU" altLang="ru-RU" sz="2000" dirty="0" smtClean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ru-RU" sz="2000" dirty="0" smtClean="0">
                <a:latin typeface="Georgia" panose="02040502050405020303" pitchFamily="18" charset="0"/>
              </a:rPr>
              <a:t>E</a:t>
            </a:r>
            <a:r>
              <a:rPr lang="ru-RU" altLang="ru-RU" sz="2000" dirty="0">
                <a:latin typeface="Georgia" panose="02040502050405020303" pitchFamily="18" charset="0"/>
              </a:rPr>
              <a:t>-</a:t>
            </a:r>
            <a:r>
              <a:rPr lang="en-US" altLang="ru-RU" sz="2000" dirty="0">
                <a:latin typeface="Georgia" panose="02040502050405020303" pitchFamily="18" charset="0"/>
              </a:rPr>
              <a:t>mail</a:t>
            </a:r>
            <a:r>
              <a:rPr lang="ru-RU" altLang="ru-RU" sz="2000" dirty="0">
                <a:latin typeface="Georgia" panose="02040502050405020303" pitchFamily="18" charset="0"/>
              </a:rPr>
              <a:t>: </a:t>
            </a:r>
            <a:r>
              <a:rPr lang="en-US" altLang="ru-RU" sz="2000" dirty="0" smtClean="0">
                <a:latin typeface="Georgia" panose="02040502050405020303" pitchFamily="18" charset="0"/>
                <a:hlinkClick r:id="rId3"/>
              </a:rPr>
              <a:t>dou3serdobsk2017@yandex.ru</a:t>
            </a:r>
            <a:endParaRPr lang="en-US" altLang="ru-RU" sz="2000" dirty="0" smtClean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ru-RU" sz="2000" b="1" dirty="0" smtClean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2000" b="1" dirty="0" smtClean="0">
                <a:latin typeface="Georgia" panose="02040502050405020303" pitchFamily="18" charset="0"/>
              </a:rPr>
              <a:t>Официальный </a:t>
            </a:r>
            <a:r>
              <a:rPr lang="ru-RU" altLang="ru-RU" sz="2000" b="1" dirty="0">
                <a:latin typeface="Georgia" panose="02040502050405020303" pitchFamily="18" charset="0"/>
              </a:rPr>
              <a:t>сайт </a:t>
            </a:r>
            <a:r>
              <a:rPr lang="ru-RU" altLang="ru-RU" sz="2000" dirty="0" smtClean="0">
                <a:latin typeface="Georgia" panose="02040502050405020303" pitchFamily="18" charset="0"/>
              </a:rPr>
              <a:t>ДОУ:</a:t>
            </a:r>
            <a:r>
              <a:rPr lang="en-US" altLang="ru-RU" sz="2000" dirty="0" smtClean="0">
                <a:latin typeface="Georgia" panose="02040502050405020303" pitchFamily="18" charset="0"/>
              </a:rPr>
              <a:t>   </a:t>
            </a:r>
            <a:r>
              <a:rPr lang="en-US" altLang="ru-RU" sz="2000" dirty="0" smtClean="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</a:rPr>
              <a:t>http</a:t>
            </a:r>
            <a:r>
              <a:rPr lang="en-US" altLang="ru-RU" sz="2000" dirty="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</a:rPr>
              <a:t>://ds3-serdobsk.edu-penza.ru/</a:t>
            </a:r>
            <a:endParaRPr lang="ru-RU" altLang="ru-RU" sz="2000" dirty="0">
              <a:solidFill>
                <a:schemeClr val="tx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0" name="Picture 2" descr="Персональный сайт - Родителям о ФГТ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677" y="5087177"/>
            <a:ext cx="2043123" cy="1525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6501117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smtClean="0"/>
          </a:p>
        </p:txBody>
      </p:sp>
      <p:pic>
        <p:nvPicPr>
          <p:cNvPr id="21507" name="Объект 5" descr="C:\Documents and Settings\user\Рабочий стол\Фото\прически\logocopy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DB57E-F74E-42C9-B6C7-CFFBF2C042BD}" type="slidenum">
              <a:rPr lang="ru-RU"/>
              <a:pPr>
                <a:defRPr/>
              </a:pPr>
              <a:t>18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844675" y="5589588"/>
            <a:ext cx="5545138" cy="554037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-14684" y="-293811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475" y="333375"/>
            <a:ext cx="8442325" cy="1800225"/>
          </a:xfrm>
        </p:spPr>
        <p:txBody>
          <a:bodyPr rtlCol="0">
            <a:normAutofit fontScale="90000"/>
          </a:bodyPr>
          <a:lstStyle/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/>
              <a:t> 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 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1043608" y="-293811"/>
            <a:ext cx="7776542" cy="3074739"/>
          </a:xfrm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МДОУ детского сада №3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Сердобска 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азработана в соответствии с документами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CB9F4-00E6-404C-BB7E-5A1665631238}" type="slidenum">
              <a:rPr lang="ru-RU"/>
              <a:pPr>
                <a:defRPr/>
              </a:pPr>
              <a:t>2</a:t>
            </a:fld>
            <a:endParaRPr lang="ru-RU"/>
          </a:p>
        </p:txBody>
      </p:sp>
      <p:pic>
        <p:nvPicPr>
          <p:cNvPr id="3077" name="Рисунок 7" descr="MCj0428261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87474"/>
            <a:ext cx="1571604" cy="215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" descr="Персональный сайт - Родителям о ФГТ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" y="5314949"/>
            <a:ext cx="150016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альтернативный процесс 2"/>
          <p:cNvSpPr/>
          <p:nvPr/>
        </p:nvSpPr>
        <p:spPr>
          <a:xfrm>
            <a:off x="5493544" y="2918720"/>
            <a:ext cx="2822872" cy="1943816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1812628" y="2918720"/>
            <a:ext cx="2744688" cy="1943816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657847"/>
            <a:ext cx="27446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altLang="ru-RU" b="1" dirty="0" smtClean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altLang="ru-RU" b="1" dirty="0" smtClean="0">
                <a:solidFill>
                  <a:srgbClr val="660033"/>
                </a:solidFill>
                <a:latin typeface="Georgia" panose="02040502050405020303" pitchFamily="18" charset="0"/>
              </a:rPr>
              <a:t>Федеральный </a:t>
            </a:r>
            <a:r>
              <a:rPr lang="ru-RU" altLang="ru-RU" b="1" dirty="0">
                <a:solidFill>
                  <a:srgbClr val="660033"/>
                </a:solidFill>
                <a:latin typeface="Georgia" panose="02040502050405020303" pitchFamily="18" charset="0"/>
              </a:rPr>
              <a:t>государственный образовательный стандарт дошкольного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93544" y="2852217"/>
            <a:ext cx="2822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altLang="ru-RU" b="1" dirty="0" smtClean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altLang="ru-RU" b="1" dirty="0" smtClean="0">
                <a:solidFill>
                  <a:srgbClr val="660033"/>
                </a:solidFill>
                <a:latin typeface="Georgia" panose="02040502050405020303" pitchFamily="18" charset="0"/>
              </a:rPr>
              <a:t>Федеральная </a:t>
            </a:r>
            <a:r>
              <a:rPr lang="ru-RU" altLang="ru-RU" b="1" dirty="0">
                <a:solidFill>
                  <a:srgbClr val="660033"/>
                </a:solidFill>
                <a:latin typeface="Georgia" panose="02040502050405020303" pitchFamily="18" charset="0"/>
              </a:rPr>
              <a:t>образовательная программа дошкольного образования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86287" y="5257837"/>
            <a:ext cx="32737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latin typeface="Georgia" panose="02040502050405020303" pitchFamily="18" charset="0"/>
              </a:rPr>
              <a:t>утвержден приказом </a:t>
            </a:r>
            <a:r>
              <a:rPr lang="ru-RU" altLang="ru-RU" b="1" dirty="0" err="1">
                <a:latin typeface="Georgia" panose="02040502050405020303" pitchFamily="18" charset="0"/>
              </a:rPr>
              <a:t>Минобрнауки</a:t>
            </a:r>
            <a:r>
              <a:rPr lang="ru-RU" altLang="ru-RU" b="1" dirty="0">
                <a:latin typeface="Georgia" panose="02040502050405020303" pitchFamily="18" charset="0"/>
              </a:rPr>
              <a:t> России</a:t>
            </a:r>
            <a:br>
              <a:rPr lang="ru-RU" altLang="ru-RU" b="1" dirty="0">
                <a:latin typeface="Georgia" panose="02040502050405020303" pitchFamily="18" charset="0"/>
              </a:rPr>
            </a:br>
            <a:r>
              <a:rPr lang="ru-RU" altLang="ru-RU" b="1" dirty="0">
                <a:latin typeface="Georgia" panose="02040502050405020303" pitchFamily="18" charset="0"/>
              </a:rPr>
              <a:t>от 17.10.2013 № 1155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5229491"/>
            <a:ext cx="3168352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</a:pPr>
            <a:r>
              <a:rPr lang="ru-RU" altLang="ru-RU" b="1" dirty="0">
                <a:latin typeface="Georgia" panose="02040502050405020303" pitchFamily="18" charset="0"/>
              </a:rPr>
              <a:t>утверждена приказом </a:t>
            </a:r>
            <a:r>
              <a:rPr lang="ru-RU" altLang="ru-RU" b="1" dirty="0" err="1">
                <a:latin typeface="Georgia" panose="02040502050405020303" pitchFamily="18" charset="0"/>
              </a:rPr>
              <a:t>Минпросвещения</a:t>
            </a:r>
            <a:r>
              <a:rPr lang="ru-RU" altLang="ru-RU" b="1" dirty="0">
                <a:latin typeface="Georgia" panose="02040502050405020303" pitchFamily="18" charset="0"/>
              </a:rPr>
              <a:t> России</a:t>
            </a:r>
            <a:br>
              <a:rPr lang="ru-RU" altLang="ru-RU" b="1" dirty="0">
                <a:latin typeface="Georgia" panose="02040502050405020303" pitchFamily="18" charset="0"/>
              </a:rPr>
            </a:br>
            <a:r>
              <a:rPr lang="ru-RU" altLang="ru-RU" b="1" dirty="0">
                <a:latin typeface="Georgia" panose="02040502050405020303" pitchFamily="18" charset="0"/>
              </a:rPr>
              <a:t>от 25.11.2022 № 1028</a:t>
            </a:r>
            <a:endParaRPr lang="ru-RU" altLang="ru-RU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4948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475" y="333375"/>
            <a:ext cx="8442325" cy="1800225"/>
          </a:xfrm>
        </p:spPr>
        <p:txBody>
          <a:bodyPr rtlCol="0">
            <a:normAutofit fontScale="90000"/>
          </a:bodyPr>
          <a:lstStyle/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/>
              <a:t> 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 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1115616" y="115888"/>
            <a:ext cx="7704533" cy="6646862"/>
          </a:xfrm>
        </p:spPr>
        <p:txBody>
          <a:bodyPr rtlCol="0">
            <a:normAutofit lnSpcReduction="10000"/>
          </a:bodyPr>
          <a:lstStyle/>
          <a:p>
            <a:pPr marL="0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 МДОУ детского сада №3 г.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ердобска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ФГОС ДО реализация Программы направлена на достижение следующих целей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-повышение социального статуса дошкольного образования; -обеспечение государством равенства возможностей для каждого ребенка в получении качественного дошкольного образования; 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 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единства образовательного пространства РФ относительно уровня дошкольного образования. 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 соответствии с ФОП является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</a:t>
            </a:r>
            <a:endParaRPr lang="ru-RU" sz="2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CB9F4-00E6-404C-BB7E-5A1665631238}" type="slidenum">
              <a:rPr lang="ru-RU"/>
              <a:pPr>
                <a:defRPr/>
              </a:pPr>
              <a:t>3</a:t>
            </a:fld>
            <a:endParaRPr lang="ru-RU"/>
          </a:p>
        </p:txBody>
      </p:sp>
      <p:pic>
        <p:nvPicPr>
          <p:cNvPr id="3077" name="Рисунок 7" descr="MCj0428261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364" y="908720"/>
            <a:ext cx="1571604" cy="215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" descr="Персональный сайт - Родителям о ФГТ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681" y="4221088"/>
            <a:ext cx="150016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272672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475" y="333375"/>
            <a:ext cx="8442325" cy="1800225"/>
          </a:xfrm>
        </p:spPr>
        <p:txBody>
          <a:bodyPr rtlCol="0">
            <a:normAutofit fontScale="90000"/>
          </a:bodyPr>
          <a:lstStyle/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/>
              <a:t> 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 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1571604" y="115888"/>
            <a:ext cx="7248546" cy="6646862"/>
          </a:xfrm>
        </p:spPr>
        <p:txBody>
          <a:bodyPr rtlCol="0">
            <a:normAutofit fontScale="775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3600" dirty="0" smtClean="0"/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 МДОУ детского сада №3 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ердобска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-Обеспечение единых для РФ содержания ДО и планируемых результатов освоения образовательной программы ДО;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(структурирование) содержания образовательной деятельности на основе учета возрастных и индивидуальных особенностей развития;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равного доступа к образованию для всех детей дошкольного возраста с учетом разнообразия образовательных потребностей и индивидуальных возможностей;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детей, в том числе их эмоционального благополучия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-Обеспечение развития физических, личностных, нравственных качеств и основ патриотизма, интеллектуальных и художественно-творческих способностей ребенка, его инициативности, самостоятельности и ответственности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детей. 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Рисунок 7" descr="MCj0428261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12875"/>
            <a:ext cx="1571604" cy="215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" descr="Персональный сайт - Родителям о ФГТ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51376"/>
            <a:ext cx="150016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-23548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475" y="333375"/>
            <a:ext cx="8442325" cy="1800225"/>
          </a:xfrm>
        </p:spPr>
        <p:txBody>
          <a:bodyPr rtlCol="0">
            <a:normAutofit fontScale="90000"/>
          </a:bodyPr>
          <a:lstStyle/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/>
              <a:t> 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 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1571604" y="115888"/>
            <a:ext cx="7248546" cy="6646862"/>
          </a:xfrm>
        </p:spPr>
        <p:txBody>
          <a:bodyPr rtlCol="0">
            <a:normAutofit fontScale="85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 МДОУ детского сада №3 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Сердобска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Ребенок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участник образовательных отношений, который полноценно проживает все этапы детства.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 должны: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выстраивать образовательную деятельность на основе индивидуальных особенностей каждого ребенка; 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обеспечивать сотрудничество родителей и детей, совершеннолетних членов семьи, которые принимают участие в их воспитании; 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поддерживать инициативу детей в различных видах деятельности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приобщать их к социокультурным нормам, традициям семьи, общества и государства; 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формировать познавательные интересы и  познавательные действия в различных видах деятельности; 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учитывать этнокультурную ситуацию развития детей; 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обеспечивать возрастную адекватность дошкольного образования, когда условия, требования, методы соответствуют возрасту и особенностям развития детей; 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организовывать сотрудничество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ДОУ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с семьей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CB9F4-00E6-404C-BB7E-5A1665631238}" type="slidenum">
              <a:rPr lang="ru-RU"/>
              <a:pPr>
                <a:defRPr/>
              </a:pPr>
              <a:t>5</a:t>
            </a:fld>
            <a:endParaRPr lang="ru-RU"/>
          </a:p>
        </p:txBody>
      </p:sp>
      <p:pic>
        <p:nvPicPr>
          <p:cNvPr id="3077" name="Рисунок 7" descr="MCj0428261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12875"/>
            <a:ext cx="1571604" cy="215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" descr="Персональный сайт - Родителям о ФГТ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62442" y="4344057"/>
            <a:ext cx="2147780" cy="174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637533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475" y="333375"/>
            <a:ext cx="8442325" cy="1800225"/>
          </a:xfrm>
        </p:spPr>
        <p:txBody>
          <a:bodyPr rtlCol="0">
            <a:normAutofit fontScale="90000"/>
          </a:bodyPr>
          <a:lstStyle/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/>
              <a:t> 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 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1187450" y="115888"/>
            <a:ext cx="7632700" cy="6646862"/>
          </a:xfrm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 МДОУ ДЕТСКОГО САДА №3 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СЕРДОБСКА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состоит из трех основных разделов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целевого, содержательного, организационного)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дополнительного раздела — краткой презентации Программы.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Каждый из трех основных разделов 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Программы 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включает обязательную часть и часть,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формируемую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участниками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образовательных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отношений.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CB9F4-00E6-404C-BB7E-5A1665631238}" type="slidenum">
              <a:rPr lang="ru-RU"/>
              <a:pPr>
                <a:defRPr/>
              </a:pPr>
              <a:t>6</a:t>
            </a:fld>
            <a:endParaRPr lang="ru-RU"/>
          </a:p>
        </p:txBody>
      </p:sp>
      <p:pic>
        <p:nvPicPr>
          <p:cNvPr id="3077" name="Рисунок 7" descr="MCj0428261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12875"/>
            <a:ext cx="1571604" cy="215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" descr="Персональный сайт - Родителям о ФГТ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257" y="4974430"/>
            <a:ext cx="150016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237872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467544" y="260648"/>
            <a:ext cx="604867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57166"/>
            <a:ext cx="73581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Целевой раздел образовательной программы  включает:</a:t>
            </a:r>
          </a:p>
          <a:p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2000240"/>
            <a:ext cx="64294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Цели и задачи реализации Программы.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Принципы и подходы к формированию Программы.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Характеристики, значимые для разработки и реализации Программы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Планируемые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освоения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 в раннем, дошкольно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 возраст, а также на этапе завершения освоения Программы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Педагогическая диагностика достижения планируемых результатов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целевого раздела, формируемая участниками образовательных отношений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0140"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DB89E-D881-449D-98B3-36C26E8F286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3" name="Picture 2" descr="C:\Users\Настя\Desktop\1111\с интернета\шаблон 2\шаблон 2 в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4338"/>
            <a:ext cx="9896444" cy="73152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85852" y="1"/>
            <a:ext cx="7286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Содержательный  раздел программы включает: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500172"/>
            <a:ext cx="907300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Описание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образовательной деятельности в соответствии с      направлениями развития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ребенка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, представленными в 5 образовательных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областях,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 и с учетом используемых методических пособий, обеспечивающих реализацию данного содержания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 Образовательная область «Физическое развитие».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Образовательная область «Социально-коммуникативное развитие»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Образовательная область «Развитие речи»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Образовательная область «Познавательное развитие»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Образовательная область «Художественно-эстетическое развитие»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Описание вариативных форм, способов, методов и средств реализации                  Программы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возрастных индивидуальных особенностей воспитанников, специфики их образовательных потребностей и интересов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образовательной деятельности разных видов культурных практик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Способы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направления поддержки детской инициативы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взаимодействия педагогического коллектива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семьями воспитанников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DB89E-D881-449D-98B3-36C26E8F286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3" name="Picture 2" descr="C:\Users\Настя\Desktop\1111\с интернета\шаблон 2\шаблон 2 в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4338"/>
            <a:ext cx="9896444" cy="73152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85852" y="1"/>
            <a:ext cx="7286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Содержательный  раздел программы включает: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500172"/>
            <a:ext cx="917541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Способы и направления коррекционно-развивающей работы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содержательного   раздела, формируемая участниками образовательных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отношений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включает рабочую программу воспитания, которая раскрывает 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обществе.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9530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3651</TotalTime>
  <Words>1071</Words>
  <Application>Microsoft Office PowerPoint</Application>
  <PresentationFormat>Экран (4:3)</PresentationFormat>
  <Paragraphs>158</Paragraphs>
  <Slides>18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Georgia</vt:lpstr>
      <vt:lpstr>Times New Roman</vt:lpstr>
      <vt:lpstr>Wingdings 2</vt:lpstr>
      <vt:lpstr>Тема Office</vt:lpstr>
      <vt:lpstr>Презентация PowerPoint</vt:lpstr>
      <vt:lpstr>            </vt:lpstr>
      <vt:lpstr>            </vt:lpstr>
      <vt:lpstr>            </vt:lpstr>
      <vt:lpstr>            </vt:lpstr>
      <vt:lpstr>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</vt:lpstr>
      <vt:lpstr>  ОБРАЗОВАТЕЛЬНЫЕ ОБЛАСТИ, обеспечивающие разностороннее развитие личности:</vt:lpstr>
      <vt:lpstr> Взаимодействие педагогического  коллектива с  семьями дошкольников:</vt:lpstr>
      <vt:lpstr> Взаимодействие педагогического  коллектива с  семьями дошкольников: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ТВОРЧЕСКИХ СПОСОБНОСТЕЙ ДОШКОЛЬНИКОВ НА ЗАНЯТИЯХ НЕТРАДИЦИОННОГО РИСОВАНИЯ Выпускная квалификационная работа</dc:title>
  <dc:creator>Admin</dc:creator>
  <cp:lastModifiedBy>admin</cp:lastModifiedBy>
  <cp:revision>372</cp:revision>
  <cp:lastPrinted>2016-02-28T13:48:17Z</cp:lastPrinted>
  <dcterms:created xsi:type="dcterms:W3CDTF">2011-03-14T14:54:21Z</dcterms:created>
  <dcterms:modified xsi:type="dcterms:W3CDTF">2023-12-30T16:43:14Z</dcterms:modified>
</cp:coreProperties>
</file>